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5" r:id="rId2"/>
    <p:sldId id="309" r:id="rId3"/>
    <p:sldId id="306" r:id="rId4"/>
    <p:sldId id="307" r:id="rId5"/>
    <p:sldId id="308" r:id="rId6"/>
    <p:sldId id="310" r:id="rId7"/>
    <p:sldId id="311" r:id="rId8"/>
    <p:sldId id="312" r:id="rId9"/>
    <p:sldId id="282" r:id="rId10"/>
    <p:sldId id="295" r:id="rId11"/>
    <p:sldId id="296" r:id="rId12"/>
    <p:sldId id="304" r:id="rId13"/>
    <p:sldId id="294" r:id="rId14"/>
    <p:sldId id="292" r:id="rId15"/>
    <p:sldId id="285" r:id="rId16"/>
    <p:sldId id="286"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rgen" initials="JS" lastIdx="1" clrIdx="0">
    <p:extLst>
      <p:ext uri="{19B8F6BF-5375-455C-9EA6-DF929625EA0E}">
        <p15:presenceInfo xmlns:p15="http://schemas.microsoft.com/office/powerpoint/2012/main" userId="Jurg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0CE41-018B-4451-89D8-1E23B61746AC}" type="datetimeFigureOut">
              <a:rPr lang="en-US" smtClean="0"/>
              <a:t>11/7/2019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94F74-8EB5-49CA-9609-D1B985B496B3}" type="slidenum">
              <a:rPr lang="en-US" smtClean="0"/>
              <a:t>‹#›</a:t>
            </a:fld>
            <a:endParaRPr lang="en-US"/>
          </a:p>
        </p:txBody>
      </p:sp>
    </p:spTree>
    <p:extLst>
      <p:ext uri="{BB962C8B-B14F-4D97-AF65-F5344CB8AC3E}">
        <p14:creationId xmlns:p14="http://schemas.microsoft.com/office/powerpoint/2010/main" val="238910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B10D46-FAD1-4BFB-B29C-B456C9981FBA}"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94528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10D46-FAD1-4BFB-B29C-B456C9981FBA}"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411391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10D46-FAD1-4BFB-B29C-B456C9981FBA}"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143422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10D46-FAD1-4BFB-B29C-B456C9981FBA}"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1676252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B10D46-FAD1-4BFB-B29C-B456C9981FBA}"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356477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B10D46-FAD1-4BFB-B29C-B456C9981FBA}"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382326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B10D46-FAD1-4BFB-B29C-B456C9981FBA}" type="datetimeFigureOut">
              <a:rPr lang="en-US" smtClean="0"/>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46119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B10D46-FAD1-4BFB-B29C-B456C9981FBA}" type="datetimeFigureOut">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25358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10D46-FAD1-4BFB-B29C-B456C9981FBA}" type="datetimeFigureOut">
              <a:rPr lang="en-US" smtClean="0"/>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7972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B10D46-FAD1-4BFB-B29C-B456C9981FBA}"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180841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B10D46-FAD1-4BFB-B29C-B456C9981FBA}"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2620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10D46-FAD1-4BFB-B29C-B456C9981FBA}" type="datetimeFigureOut">
              <a:rPr lang="en-US" smtClean="0"/>
              <a:t>11/7/2019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16DDD-BE6E-42E3-92A6-9CC1B0F5619D}" type="slidenum">
              <a:rPr lang="en-US" smtClean="0"/>
              <a:t>‹#›</a:t>
            </a:fld>
            <a:endParaRPr lang="en-US"/>
          </a:p>
        </p:txBody>
      </p:sp>
    </p:spTree>
    <p:extLst>
      <p:ext uri="{BB962C8B-B14F-4D97-AF65-F5344CB8AC3E}">
        <p14:creationId xmlns:p14="http://schemas.microsoft.com/office/powerpoint/2010/main" val="4228464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oodle.com/poll/gbxvw3u4ispqetz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nescacademy-s.larc.nasa.gov/workshops/AePW3/publi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nescacademy.nasa.gov/workshops/AePW3/public/wg/highangl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AePW-3 </a:t>
            </a:r>
            <a:r>
              <a:rPr lang="en-US" dirty="0" err="1" smtClean="0"/>
              <a:t>Telecon</a:t>
            </a:r>
            <a:r>
              <a:rPr lang="en-US" dirty="0" smtClean="0"/>
              <a:t> </a:t>
            </a:r>
            <a:endParaRPr lang="en-US" dirty="0"/>
          </a:p>
        </p:txBody>
      </p:sp>
      <p:sp>
        <p:nvSpPr>
          <p:cNvPr id="3" name="Subtitle 2"/>
          <p:cNvSpPr>
            <a:spLocks noGrp="1"/>
          </p:cNvSpPr>
          <p:nvPr>
            <p:ph type="subTitle" idx="1"/>
          </p:nvPr>
        </p:nvSpPr>
        <p:spPr/>
        <p:txBody>
          <a:bodyPr/>
          <a:lstStyle/>
          <a:p>
            <a:r>
              <a:rPr lang="en-US" dirty="0" smtClean="0"/>
              <a:t>November 7, 2019</a:t>
            </a:r>
            <a:endParaRPr lang="en-US" dirty="0"/>
          </a:p>
        </p:txBody>
      </p:sp>
    </p:spTree>
    <p:extLst>
      <p:ext uri="{BB962C8B-B14F-4D97-AF65-F5344CB8AC3E}">
        <p14:creationId xmlns:p14="http://schemas.microsoft.com/office/powerpoint/2010/main" val="3634630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311" y="0"/>
            <a:ext cx="10515600" cy="1325563"/>
          </a:xfrm>
        </p:spPr>
        <p:txBody>
          <a:bodyPr/>
          <a:lstStyle/>
          <a:p>
            <a:r>
              <a:rPr lang="en-US" dirty="0" smtClean="0"/>
              <a:t>Notes from Sept 12 2019 </a:t>
            </a:r>
            <a:r>
              <a:rPr lang="en-US" dirty="0" err="1" smtClean="0"/>
              <a:t>Telecon</a:t>
            </a:r>
            <a:r>
              <a:rPr lang="en-US" dirty="0" smtClean="0"/>
              <a:t>  (Page 1/3)</a:t>
            </a:r>
            <a:endParaRPr lang="en-US" dirty="0"/>
          </a:p>
        </p:txBody>
      </p:sp>
      <p:sp>
        <p:nvSpPr>
          <p:cNvPr id="3" name="Content Placeholder 2"/>
          <p:cNvSpPr>
            <a:spLocks noGrp="1"/>
          </p:cNvSpPr>
          <p:nvPr>
            <p:ph idx="1"/>
          </p:nvPr>
        </p:nvSpPr>
        <p:spPr>
          <a:xfrm>
            <a:off x="601134" y="1103136"/>
            <a:ext cx="10515600" cy="4351338"/>
          </a:xfrm>
        </p:spPr>
        <p:txBody>
          <a:bodyPr>
            <a:normAutofit fontScale="92500" lnSpcReduction="20000"/>
          </a:bodyPr>
          <a:lstStyle/>
          <a:p>
            <a:r>
              <a:rPr lang="en-US" dirty="0" smtClean="0"/>
              <a:t>Next </a:t>
            </a:r>
            <a:r>
              <a:rPr lang="en-US" dirty="0" err="1" smtClean="0"/>
              <a:t>telecon</a:t>
            </a:r>
            <a:r>
              <a:rPr lang="en-US" dirty="0" smtClean="0"/>
              <a:t> will be on Oct 10 (rather than on Oct 3 which is the first Thursday) in recognition of German Unity (or Unification?) Day</a:t>
            </a:r>
          </a:p>
          <a:p>
            <a:r>
              <a:rPr lang="en-US" dirty="0" err="1" smtClean="0"/>
              <a:t>Webex</a:t>
            </a:r>
            <a:r>
              <a:rPr lang="en-US" dirty="0" smtClean="0"/>
              <a:t>:  when the </a:t>
            </a:r>
            <a:r>
              <a:rPr lang="en-US" dirty="0" err="1" smtClean="0"/>
              <a:t>webex</a:t>
            </a:r>
            <a:r>
              <a:rPr lang="en-US" dirty="0" smtClean="0"/>
              <a:t> link comes up, there is an incorrect </a:t>
            </a:r>
            <a:r>
              <a:rPr lang="en-US" dirty="0" err="1" smtClean="0"/>
              <a:t>telecon</a:t>
            </a:r>
            <a:r>
              <a:rPr lang="en-US" dirty="0" smtClean="0"/>
              <a:t> number that is displayed.  </a:t>
            </a:r>
          </a:p>
          <a:p>
            <a:r>
              <a:rPr lang="en-US" dirty="0" smtClean="0"/>
              <a:t>Reviewed the survey.  9 parties had responded. Discussion of expanding the survey. </a:t>
            </a:r>
            <a:r>
              <a:rPr lang="en-US" dirty="0"/>
              <a:t>Jens added more categories on the fly. </a:t>
            </a:r>
            <a:r>
              <a:rPr lang="en-US" dirty="0" smtClean="0"/>
              <a:t>Bret reminded us that he was taking the lead on the google poll which would maybe help us to identify what product(s) do each of us want to get out of a workshop? Whereas the existing (and complementary) poll is more focused on what physics do we care about. Should the poll be expanded or does the current one make it easy to observe trends and extract data?</a:t>
            </a:r>
          </a:p>
          <a:p>
            <a:r>
              <a:rPr lang="en-US" dirty="0" smtClean="0"/>
              <a:t>Website landing page isn’t public-facing yet, and it only contains </a:t>
            </a:r>
            <a:r>
              <a:rPr lang="en-US" dirty="0" err="1" smtClean="0"/>
              <a:t>telecon</a:t>
            </a:r>
            <a:r>
              <a:rPr lang="en-US" dirty="0" smtClean="0"/>
              <a:t> information currently.  Please try to access it again next week.  </a:t>
            </a:r>
            <a:endParaRPr lang="en-US" dirty="0"/>
          </a:p>
        </p:txBody>
      </p:sp>
    </p:spTree>
    <p:extLst>
      <p:ext uri="{BB962C8B-B14F-4D97-AF65-F5344CB8AC3E}">
        <p14:creationId xmlns:p14="http://schemas.microsoft.com/office/powerpoint/2010/main" val="1194870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from Sept 12, 2019,  (page 2/3)</a:t>
            </a:r>
            <a:endParaRPr lang="en-US" dirty="0"/>
          </a:p>
        </p:txBody>
      </p:sp>
      <p:sp>
        <p:nvSpPr>
          <p:cNvPr id="3" name="Content Placeholder 2"/>
          <p:cNvSpPr>
            <a:spLocks noGrp="1"/>
          </p:cNvSpPr>
          <p:nvPr>
            <p:ph idx="1"/>
          </p:nvPr>
        </p:nvSpPr>
        <p:spPr/>
        <p:txBody>
          <a:bodyPr/>
          <a:lstStyle/>
          <a:p>
            <a:r>
              <a:rPr lang="en-US" dirty="0" smtClean="0"/>
              <a:t>Steve Massey reviewed the experimental test cases that have  been sent to him to date.  (Steve’s slides are included in these slides)</a:t>
            </a:r>
          </a:p>
          <a:p>
            <a:r>
              <a:rPr lang="en-US" dirty="0" smtClean="0"/>
              <a:t>High fidelity CFD workshop was mentioned and briefly discussed.  We will ask Steve Wood, one of the organizers of that workshop, to discuss that workshop including planned test cases.  Multi-purpose discussion: technical synergies, organizational aspects, possible participation</a:t>
            </a:r>
          </a:p>
          <a:p>
            <a:r>
              <a:rPr lang="en-US" dirty="0" smtClean="0"/>
              <a:t>Based on initial survey feedback, formed 3 ad hoc exploratory working groups.</a:t>
            </a:r>
          </a:p>
          <a:p>
            <a:endParaRPr lang="en-US" dirty="0"/>
          </a:p>
        </p:txBody>
      </p:sp>
    </p:spTree>
    <p:extLst>
      <p:ext uri="{BB962C8B-B14F-4D97-AF65-F5344CB8AC3E}">
        <p14:creationId xmlns:p14="http://schemas.microsoft.com/office/powerpoint/2010/main" val="184824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from Sept 12, 2019 </a:t>
            </a:r>
            <a:r>
              <a:rPr lang="en-US" dirty="0" err="1" smtClean="0"/>
              <a:t>Telecon</a:t>
            </a:r>
            <a:r>
              <a:rPr lang="en-US" dirty="0" smtClean="0"/>
              <a:t> (Page 3/3)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Working groups- ad hoc exploratory phase groups?</a:t>
            </a:r>
          </a:p>
          <a:p>
            <a:pPr lvl="1"/>
            <a:r>
              <a:rPr lang="en-US" dirty="0" smtClean="0"/>
              <a:t>Large Deformation Working Group tentative membership (Carlos to coordinate initial email):  Carlos </a:t>
            </a:r>
            <a:r>
              <a:rPr lang="en-US" dirty="0" err="1" smtClean="0"/>
              <a:t>Cesnik</a:t>
            </a:r>
            <a:r>
              <a:rPr lang="en-US" dirty="0" smtClean="0"/>
              <a:t>, Markus Ritter, Daniella </a:t>
            </a:r>
            <a:r>
              <a:rPr lang="en-US" dirty="0" err="1" smtClean="0"/>
              <a:t>Raveh</a:t>
            </a:r>
            <a:r>
              <a:rPr lang="en-US" dirty="0" smtClean="0"/>
              <a:t>, Jonathan Cooper, Earl Dowell, Kevin McHugh, Kai Bastos</a:t>
            </a:r>
          </a:p>
          <a:p>
            <a:pPr lvl="1"/>
            <a:r>
              <a:rPr lang="en-US" dirty="0" err="1" smtClean="0"/>
              <a:t>Hypersonics</a:t>
            </a:r>
            <a:r>
              <a:rPr lang="en-US" dirty="0" smtClean="0"/>
              <a:t> (Eric Blades to coordinate initial email):  Eric Blades, Adam </a:t>
            </a:r>
            <a:r>
              <a:rPr lang="en-US" dirty="0" err="1" smtClean="0"/>
              <a:t>Jirasek</a:t>
            </a:r>
            <a:r>
              <a:rPr lang="en-US" dirty="0" smtClean="0"/>
              <a:t>, Kevin McHugh, Kai Bastos, Earl Dowell)  Note that there may be interest from the High Fidelity CFD group.</a:t>
            </a:r>
          </a:p>
          <a:p>
            <a:pPr lvl="1"/>
            <a:r>
              <a:rPr lang="en-US" dirty="0" smtClean="0"/>
              <a:t>High angle of attack (Jen </a:t>
            </a:r>
            <a:r>
              <a:rPr lang="en-US" dirty="0" err="1" smtClean="0"/>
              <a:t>Heeg</a:t>
            </a:r>
            <a:r>
              <a:rPr lang="en-US" dirty="0" smtClean="0"/>
              <a:t> to coordinate initial email):  Jen Heeg, and all those who have taken the survey except Markus (who is the only one who didn’t select this as an area of interest)</a:t>
            </a:r>
          </a:p>
          <a:p>
            <a:r>
              <a:rPr lang="en-US" dirty="0" smtClean="0"/>
              <a:t>Expectations from these groups</a:t>
            </a:r>
          </a:p>
          <a:p>
            <a:pPr lvl="1"/>
            <a:r>
              <a:rPr lang="en-US" dirty="0" smtClean="0"/>
              <a:t>None?</a:t>
            </a:r>
          </a:p>
          <a:p>
            <a:pPr lvl="1"/>
            <a:r>
              <a:rPr lang="en-US" dirty="0" smtClean="0"/>
              <a:t>Item on the agenda of the next </a:t>
            </a:r>
            <a:r>
              <a:rPr lang="en-US" dirty="0" err="1" smtClean="0"/>
              <a:t>telecon</a:t>
            </a:r>
            <a:r>
              <a:rPr lang="en-US" dirty="0" smtClean="0"/>
              <a:t> to see if they have exceeded expectations</a:t>
            </a:r>
          </a:p>
          <a:p>
            <a:pPr lvl="1"/>
            <a:r>
              <a:rPr lang="en-US" dirty="0" smtClean="0"/>
              <a:t>Exchange emails or have discussions to try and find common ground, objectives, tests cases, other good things</a:t>
            </a:r>
            <a:endParaRPr lang="en-US" dirty="0"/>
          </a:p>
        </p:txBody>
      </p:sp>
    </p:spTree>
    <p:extLst>
      <p:ext uri="{BB962C8B-B14F-4D97-AF65-F5344CB8AC3E}">
        <p14:creationId xmlns:p14="http://schemas.microsoft.com/office/powerpoint/2010/main" val="648107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progress &amp; path forward</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doodle.com/poll/gbxvw3u4ispqetz5</a:t>
            </a:r>
            <a:endParaRPr lang="en-US" dirty="0" smtClean="0"/>
          </a:p>
          <a:p>
            <a:r>
              <a:rPr lang="en-US" dirty="0" smtClean="0"/>
              <a:t>Suggest defining a suite of cases as shown for the high fidelity CFD workshop</a:t>
            </a:r>
          </a:p>
          <a:p>
            <a:r>
              <a:rPr lang="en-US" dirty="0" smtClean="0"/>
              <a:t>Possible collaboration and participation in high fidelity CFD workshop</a:t>
            </a:r>
            <a:endParaRPr lang="en-US" dirty="0"/>
          </a:p>
        </p:txBody>
      </p:sp>
    </p:spTree>
    <p:extLst>
      <p:ext uri="{BB962C8B-B14F-4D97-AF65-F5344CB8AC3E}">
        <p14:creationId xmlns:p14="http://schemas.microsoft.com/office/powerpoint/2010/main" val="987864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progress</a:t>
            </a:r>
            <a:endParaRPr lang="en-US" dirty="0"/>
          </a:p>
        </p:txBody>
      </p:sp>
      <p:sp>
        <p:nvSpPr>
          <p:cNvPr id="3" name="Content Placeholder 2"/>
          <p:cNvSpPr>
            <a:spLocks noGrp="1"/>
          </p:cNvSpPr>
          <p:nvPr>
            <p:ph idx="1"/>
          </p:nvPr>
        </p:nvSpPr>
        <p:spPr/>
        <p:txBody>
          <a:bodyPr/>
          <a:lstStyle/>
          <a:p>
            <a:r>
              <a:rPr lang="en-US" dirty="0">
                <a:hlinkClick r:id="rId2"/>
              </a:rPr>
              <a:t>https://nescacademy-s.larc.nasa.gov/workshops/AePW3/public/</a:t>
            </a:r>
            <a:endParaRPr lang="en-US" dirty="0"/>
          </a:p>
        </p:txBody>
      </p:sp>
    </p:spTree>
    <p:extLst>
      <p:ext uri="{BB962C8B-B14F-4D97-AF65-F5344CB8AC3E}">
        <p14:creationId xmlns:p14="http://schemas.microsoft.com/office/powerpoint/2010/main" val="297558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1973"/>
            <a:ext cx="10515600" cy="1325563"/>
          </a:xfrm>
        </p:spPr>
        <p:txBody>
          <a:bodyPr/>
          <a:lstStyle/>
          <a:p>
            <a:r>
              <a:rPr lang="en-US" dirty="0" smtClean="0"/>
              <a:t>Collaboration format</a:t>
            </a:r>
            <a:endParaRPr lang="en-US" dirty="0"/>
          </a:p>
        </p:txBody>
      </p:sp>
      <p:sp>
        <p:nvSpPr>
          <p:cNvPr id="3" name="Content Placeholder 2"/>
          <p:cNvSpPr>
            <a:spLocks noGrp="1"/>
          </p:cNvSpPr>
          <p:nvPr>
            <p:ph idx="1"/>
          </p:nvPr>
        </p:nvSpPr>
        <p:spPr/>
        <p:txBody>
          <a:bodyPr/>
          <a:lstStyle/>
          <a:p>
            <a:r>
              <a:rPr lang="en-US" dirty="0" smtClean="0"/>
              <a:t>Objective of workshops: Collaborate in an effective manner, getting the most return for time investment.</a:t>
            </a:r>
          </a:p>
          <a:p>
            <a:r>
              <a:rPr lang="en-US" dirty="0" smtClean="0"/>
              <a:t>Prior workshops were patterned after Drag Prediction Workshop.  This is not a requirement, but rather has been a choice.  We are free to make a different choice.</a:t>
            </a:r>
          </a:p>
          <a:p>
            <a:r>
              <a:rPr lang="en-US" dirty="0" smtClean="0"/>
              <a:t>Workshop </a:t>
            </a:r>
            <a:r>
              <a:rPr lang="en-US" dirty="0"/>
              <a:t>and workshop process?</a:t>
            </a:r>
          </a:p>
          <a:p>
            <a:r>
              <a:rPr lang="en-US" dirty="0"/>
              <a:t>Collaborative workspace that can naturally leads to a workshop?</a:t>
            </a:r>
          </a:p>
        </p:txBody>
      </p:sp>
    </p:spTree>
    <p:extLst>
      <p:ext uri="{BB962C8B-B14F-4D97-AF65-F5344CB8AC3E}">
        <p14:creationId xmlns:p14="http://schemas.microsoft.com/office/powerpoint/2010/main" val="849072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46" y="0"/>
            <a:ext cx="11682804" cy="1325563"/>
          </a:xfrm>
        </p:spPr>
        <p:txBody>
          <a:bodyPr>
            <a:normAutofit/>
          </a:bodyPr>
          <a:lstStyle/>
          <a:p>
            <a:r>
              <a:rPr lang="en-US" sz="4000" dirty="0" smtClean="0"/>
              <a:t>Objectives of the Aeroelastic Prediction Workshop</a:t>
            </a:r>
            <a:endParaRPr lang="en-US" sz="4000" dirty="0"/>
          </a:p>
        </p:txBody>
      </p:sp>
      <p:sp>
        <p:nvSpPr>
          <p:cNvPr id="3" name="Content Placeholder 2"/>
          <p:cNvSpPr>
            <a:spLocks noGrp="1"/>
          </p:cNvSpPr>
          <p:nvPr>
            <p:ph idx="1"/>
          </p:nvPr>
        </p:nvSpPr>
        <p:spPr>
          <a:xfrm>
            <a:off x="511097" y="1365449"/>
            <a:ext cx="11071303" cy="4351338"/>
          </a:xfrm>
        </p:spPr>
        <p:txBody>
          <a:bodyPr>
            <a:noAutofit/>
          </a:bodyPr>
          <a:lstStyle/>
          <a:p>
            <a:r>
              <a:rPr lang="en-US" sz="2800" b="1" dirty="0" smtClean="0"/>
              <a:t>Assess the goodness </a:t>
            </a:r>
            <a:r>
              <a:rPr lang="en-US" sz="2800" dirty="0" smtClean="0"/>
              <a:t>of computational tools for predicting aeroelastic response, including flutter</a:t>
            </a:r>
          </a:p>
          <a:p>
            <a:r>
              <a:rPr lang="en-US" sz="2800" b="1" dirty="0" smtClean="0"/>
              <a:t>Understand why </a:t>
            </a:r>
            <a:r>
              <a:rPr lang="en-US" sz="2800" dirty="0" smtClean="0"/>
              <a:t>our tools don’t always produce successful predictions </a:t>
            </a:r>
          </a:p>
          <a:p>
            <a:pPr lvl="1"/>
            <a:r>
              <a:rPr lang="en-US" sz="2400" dirty="0" smtClean="0"/>
              <a:t>Which aspects of the physics are we falling short of predicting correctly?  </a:t>
            </a:r>
          </a:p>
          <a:p>
            <a:pPr lvl="1"/>
            <a:r>
              <a:rPr lang="en-US" sz="2400" dirty="0" smtClean="0"/>
              <a:t>What about our methods causes us to fall short of successful predictions?</a:t>
            </a:r>
          </a:p>
          <a:p>
            <a:r>
              <a:rPr lang="en-US" sz="2800" dirty="0" smtClean="0"/>
              <a:t>Establish </a:t>
            </a:r>
            <a:r>
              <a:rPr lang="en-US" sz="2800" b="1" dirty="0" smtClean="0"/>
              <a:t>uncertainty bounds</a:t>
            </a:r>
            <a:r>
              <a:rPr lang="en-US" sz="2800" dirty="0" smtClean="0"/>
              <a:t> for computational results</a:t>
            </a:r>
          </a:p>
          <a:p>
            <a:r>
              <a:rPr lang="en-US" sz="2800" dirty="0" smtClean="0"/>
              <a:t>Establish </a:t>
            </a:r>
            <a:r>
              <a:rPr lang="en-US" sz="2800" b="1" dirty="0" smtClean="0"/>
              <a:t>best practices </a:t>
            </a:r>
            <a:r>
              <a:rPr lang="en-US" sz="2800" dirty="0" smtClean="0"/>
              <a:t>for using tools</a:t>
            </a:r>
          </a:p>
          <a:p>
            <a:r>
              <a:rPr lang="en-US" sz="2800" dirty="0" smtClean="0"/>
              <a:t>Explicitly </a:t>
            </a:r>
            <a:r>
              <a:rPr lang="en-US" sz="2800" b="1" dirty="0" smtClean="0"/>
              <a:t>illustrate the specific needs</a:t>
            </a:r>
            <a:r>
              <a:rPr lang="en-US" sz="2800" dirty="0" smtClean="0"/>
              <a:t> for validation experimentation- i.e. why what we have isn’t good enough</a:t>
            </a:r>
          </a:p>
          <a:p>
            <a:r>
              <a:rPr lang="en-US" sz="2800" dirty="0" smtClean="0"/>
              <a:t>Establish </a:t>
            </a:r>
            <a:r>
              <a:rPr lang="en-US" sz="2800" b="1" dirty="0" smtClean="0"/>
              <a:t>community </a:t>
            </a:r>
            <a:r>
              <a:rPr lang="en-US" sz="2800" dirty="0" smtClean="0"/>
              <a:t>for leveraging experiences and processes</a:t>
            </a:r>
          </a:p>
          <a:p>
            <a:pPr marL="0" indent="0">
              <a:buNone/>
            </a:pPr>
            <a:endParaRPr lang="en-US" dirty="0"/>
          </a:p>
        </p:txBody>
      </p:sp>
      <p:sp>
        <p:nvSpPr>
          <p:cNvPr id="4" name="Slide Number Placeholder 3"/>
          <p:cNvSpPr>
            <a:spLocks noGrp="1"/>
          </p:cNvSpPr>
          <p:nvPr>
            <p:ph type="sldNum" sz="quarter" idx="12"/>
          </p:nvPr>
        </p:nvSpPr>
        <p:spPr/>
        <p:txBody>
          <a:bodyPr/>
          <a:lstStyle/>
          <a:p>
            <a:fld id="{4BC57593-57E7-4AD1-96F0-8D544D058240}" type="slidenum">
              <a:rPr lang="en-US" smtClean="0"/>
              <a:pPr/>
              <a:t>16</a:t>
            </a:fld>
            <a:endParaRPr lang="en-US" dirty="0"/>
          </a:p>
        </p:txBody>
      </p:sp>
    </p:spTree>
    <p:extLst>
      <p:ext uri="{BB962C8B-B14F-4D97-AF65-F5344CB8AC3E}">
        <p14:creationId xmlns:p14="http://schemas.microsoft.com/office/powerpoint/2010/main" val="1867572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of unsteady aerodynamic experimental data sets</a:t>
            </a:r>
            <a:endParaRPr lang="en-US" dirty="0"/>
          </a:p>
        </p:txBody>
      </p:sp>
      <p:sp>
        <p:nvSpPr>
          <p:cNvPr id="3" name="Content Placeholder 2"/>
          <p:cNvSpPr>
            <a:spLocks noGrp="1"/>
          </p:cNvSpPr>
          <p:nvPr>
            <p:ph idx="1"/>
          </p:nvPr>
        </p:nvSpPr>
        <p:spPr/>
        <p:txBody>
          <a:bodyPr/>
          <a:lstStyle/>
          <a:p>
            <a:r>
              <a:rPr lang="en-US" dirty="0" smtClean="0"/>
              <a:t>Send technical reference papers on data sets acquired since 2005</a:t>
            </a:r>
          </a:p>
          <a:p>
            <a:r>
              <a:rPr lang="en-US" dirty="0" smtClean="0"/>
              <a:t>Unsteady aerodynamics</a:t>
            </a:r>
          </a:p>
          <a:p>
            <a:r>
              <a:rPr lang="en-US" dirty="0" smtClean="0"/>
              <a:t>Flutter</a:t>
            </a:r>
          </a:p>
          <a:p>
            <a:r>
              <a:rPr lang="en-US" dirty="0" smtClean="0"/>
              <a:t>Buffet</a:t>
            </a:r>
          </a:p>
          <a:p>
            <a:r>
              <a:rPr lang="en-US" dirty="0" smtClean="0"/>
              <a:t>LCO</a:t>
            </a:r>
          </a:p>
          <a:p>
            <a:pPr marL="0" indent="0">
              <a:buNone/>
            </a:pPr>
            <a:r>
              <a:rPr lang="en-US" sz="3600" b="1" dirty="0" smtClean="0"/>
              <a:t>Send to steven.j.massey@nasa.gov</a:t>
            </a:r>
            <a:endParaRPr lang="en-US" sz="3600" b="1" dirty="0"/>
          </a:p>
        </p:txBody>
      </p:sp>
    </p:spTree>
    <p:extLst>
      <p:ext uri="{BB962C8B-B14F-4D97-AF65-F5344CB8AC3E}">
        <p14:creationId xmlns:p14="http://schemas.microsoft.com/office/powerpoint/2010/main" val="2977234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Nov 7, 2019</a:t>
            </a:r>
            <a:endParaRPr lang="en-US" dirty="0"/>
          </a:p>
        </p:txBody>
      </p:sp>
      <p:sp>
        <p:nvSpPr>
          <p:cNvPr id="3" name="Content Placeholder 2"/>
          <p:cNvSpPr>
            <a:spLocks noGrp="1"/>
          </p:cNvSpPr>
          <p:nvPr>
            <p:ph idx="1"/>
          </p:nvPr>
        </p:nvSpPr>
        <p:spPr>
          <a:xfrm>
            <a:off x="430794" y="1690688"/>
            <a:ext cx="10515600" cy="4351338"/>
          </a:xfrm>
        </p:spPr>
        <p:txBody>
          <a:bodyPr>
            <a:normAutofit fontScale="70000" lnSpcReduction="20000"/>
          </a:bodyPr>
          <a:lstStyle/>
          <a:p>
            <a:r>
              <a:rPr lang="en-US" dirty="0" smtClean="0"/>
              <a:t>AIAA SciTech</a:t>
            </a:r>
          </a:p>
          <a:p>
            <a:pPr lvl="1"/>
            <a:r>
              <a:rPr lang="en-US" dirty="0" smtClean="0"/>
              <a:t>Inquiry </a:t>
            </a:r>
            <a:r>
              <a:rPr lang="en-US" dirty="0"/>
              <a:t>made to AIAA-Applied Aero TC regarding possibility of discussion sessions at 2020 SciTech (Jan):  Survey of working groups suggests that </a:t>
            </a:r>
            <a:r>
              <a:rPr lang="en-US" b="1" dirty="0">
                <a:solidFill>
                  <a:srgbClr val="C00000"/>
                </a:solidFill>
              </a:rPr>
              <a:t>Tuesday evening is best option</a:t>
            </a:r>
            <a:r>
              <a:rPr lang="en-US" dirty="0"/>
              <a:t>.  Awaiting AIAA concurrence.</a:t>
            </a:r>
          </a:p>
          <a:p>
            <a:pPr lvl="1"/>
            <a:r>
              <a:rPr lang="en-US" dirty="0"/>
              <a:t>High-speed FSI group led by Dan </a:t>
            </a:r>
            <a:r>
              <a:rPr lang="en-US" dirty="0" err="1"/>
              <a:t>Bodony</a:t>
            </a:r>
            <a:r>
              <a:rPr lang="en-US" dirty="0"/>
              <a:t> expects to meet Monday, </a:t>
            </a:r>
            <a:r>
              <a:rPr lang="en-US" b="1" dirty="0">
                <a:solidFill>
                  <a:srgbClr val="C00000"/>
                </a:solidFill>
              </a:rPr>
              <a:t>January 6th, at 7 pm </a:t>
            </a:r>
            <a:r>
              <a:rPr lang="en-US" dirty="0"/>
              <a:t>at SciTech.  Members of </a:t>
            </a:r>
            <a:r>
              <a:rPr lang="en-US" dirty="0" err="1"/>
              <a:t>Hypersonics</a:t>
            </a:r>
            <a:r>
              <a:rPr lang="en-US" dirty="0"/>
              <a:t> Working Group have been added to that meeting’s distribution list.</a:t>
            </a:r>
          </a:p>
          <a:p>
            <a:r>
              <a:rPr lang="en-US" dirty="0"/>
              <a:t>Review of Oct meeting</a:t>
            </a:r>
          </a:p>
          <a:p>
            <a:pPr lvl="1"/>
            <a:r>
              <a:rPr lang="en-US" dirty="0" err="1"/>
              <a:t>Hypersonics</a:t>
            </a:r>
            <a:r>
              <a:rPr lang="en-US" dirty="0"/>
              <a:t> Working Group:  report from 1</a:t>
            </a:r>
            <a:r>
              <a:rPr lang="en-US" baseline="30000" dirty="0"/>
              <a:t>st</a:t>
            </a:r>
            <a:r>
              <a:rPr lang="en-US" dirty="0"/>
              <a:t> </a:t>
            </a:r>
            <a:r>
              <a:rPr lang="en-US" dirty="0" err="1"/>
              <a:t>telecon</a:t>
            </a:r>
            <a:endParaRPr lang="en-US" dirty="0"/>
          </a:p>
          <a:p>
            <a:pPr lvl="1"/>
            <a:r>
              <a:rPr lang="en-US" dirty="0"/>
              <a:t>Large Deformation Working Group:  report from 1</a:t>
            </a:r>
            <a:r>
              <a:rPr lang="en-US" baseline="30000" dirty="0"/>
              <a:t>st</a:t>
            </a:r>
            <a:r>
              <a:rPr lang="en-US" dirty="0"/>
              <a:t> </a:t>
            </a:r>
            <a:r>
              <a:rPr lang="en-US" dirty="0" err="1"/>
              <a:t>telecon</a:t>
            </a:r>
            <a:endParaRPr lang="en-US" dirty="0"/>
          </a:p>
          <a:p>
            <a:r>
              <a:rPr lang="en-US" dirty="0" smtClean="0"/>
              <a:t>High </a:t>
            </a:r>
            <a:r>
              <a:rPr lang="en-US" dirty="0"/>
              <a:t>angle of attack Working Group:  </a:t>
            </a:r>
            <a:endParaRPr lang="en-US" dirty="0" smtClean="0"/>
          </a:p>
          <a:p>
            <a:pPr lvl="1"/>
            <a:r>
              <a:rPr lang="en-US" dirty="0" err="1" smtClean="0"/>
              <a:t>Telecons</a:t>
            </a:r>
            <a:r>
              <a:rPr lang="en-US" dirty="0" smtClean="0"/>
              <a:t> held Thursday </a:t>
            </a:r>
            <a:r>
              <a:rPr lang="en-US" dirty="0"/>
              <a:t>Oct 17 </a:t>
            </a:r>
            <a:r>
              <a:rPr lang="en-US" dirty="0" smtClean="0"/>
              <a:t>&amp; Oct 31</a:t>
            </a:r>
          </a:p>
          <a:p>
            <a:pPr lvl="1"/>
            <a:r>
              <a:rPr lang="en-US" dirty="0" smtClean="0"/>
              <a:t>Next </a:t>
            </a:r>
            <a:r>
              <a:rPr lang="en-US" dirty="0" err="1" smtClean="0"/>
              <a:t>telecon</a:t>
            </a:r>
            <a:r>
              <a:rPr lang="en-US" dirty="0" smtClean="0"/>
              <a:t> </a:t>
            </a:r>
            <a:r>
              <a:rPr lang="en-US" b="1" dirty="0" smtClean="0">
                <a:solidFill>
                  <a:srgbClr val="C00000"/>
                </a:solidFill>
              </a:rPr>
              <a:t>Thursday Nov 14</a:t>
            </a:r>
            <a:r>
              <a:rPr lang="en-US" dirty="0" smtClean="0"/>
              <a:t>, </a:t>
            </a:r>
            <a:r>
              <a:rPr lang="en-US" dirty="0" smtClean="0"/>
              <a:t>11 a.m</a:t>
            </a:r>
            <a:r>
              <a:rPr lang="en-US" dirty="0" smtClean="0"/>
              <a:t>.</a:t>
            </a:r>
          </a:p>
          <a:p>
            <a:r>
              <a:rPr lang="en-US" dirty="0" smtClean="0"/>
              <a:t>High Deformation Working Group </a:t>
            </a:r>
          </a:p>
          <a:p>
            <a:pPr lvl="1"/>
            <a:r>
              <a:rPr lang="en-US" dirty="0"/>
              <a:t>Next </a:t>
            </a:r>
            <a:r>
              <a:rPr lang="en-US" dirty="0" err="1"/>
              <a:t>telecon</a:t>
            </a:r>
            <a:r>
              <a:rPr lang="en-US" dirty="0"/>
              <a:t> </a:t>
            </a:r>
            <a:r>
              <a:rPr lang="en-US" b="1" dirty="0" smtClean="0">
                <a:solidFill>
                  <a:srgbClr val="C00000"/>
                </a:solidFill>
              </a:rPr>
              <a:t>Wednesday Nov 13</a:t>
            </a:r>
            <a:r>
              <a:rPr lang="en-US" dirty="0" smtClean="0"/>
              <a:t>, </a:t>
            </a:r>
            <a:r>
              <a:rPr lang="en-US" dirty="0"/>
              <a:t>11 a.m.</a:t>
            </a:r>
            <a:endParaRPr lang="en-US" dirty="0" smtClean="0"/>
          </a:p>
          <a:p>
            <a:r>
              <a:rPr lang="en-US" dirty="0" smtClean="0"/>
              <a:t>High Fidelity CFD workshop discussion:  Stephen Wood</a:t>
            </a:r>
          </a:p>
          <a:p>
            <a:r>
              <a:rPr lang="en-US" dirty="0" smtClean="0"/>
              <a:t>Next </a:t>
            </a:r>
            <a:r>
              <a:rPr lang="en-US" dirty="0" err="1" smtClean="0"/>
              <a:t>telecon</a:t>
            </a:r>
            <a:r>
              <a:rPr lang="en-US" dirty="0" smtClean="0"/>
              <a:t> Dec 5, 2019</a:t>
            </a:r>
          </a:p>
        </p:txBody>
      </p:sp>
    </p:spTree>
    <p:extLst>
      <p:ext uri="{BB962C8B-B14F-4D97-AF65-F5344CB8AC3E}">
        <p14:creationId xmlns:p14="http://schemas.microsoft.com/office/powerpoint/2010/main" val="4001208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from October </a:t>
            </a:r>
            <a:r>
              <a:rPr lang="en-US" dirty="0" err="1" smtClean="0"/>
              <a:t>telecon</a:t>
            </a:r>
            <a:endParaRPr lang="en-US" dirty="0"/>
          </a:p>
        </p:txBody>
      </p:sp>
      <p:sp>
        <p:nvSpPr>
          <p:cNvPr id="3" name="Content Placeholder 2"/>
          <p:cNvSpPr>
            <a:spLocks noGrp="1"/>
          </p:cNvSpPr>
          <p:nvPr>
            <p:ph idx="1"/>
          </p:nvPr>
        </p:nvSpPr>
        <p:spPr/>
        <p:txBody>
          <a:bodyPr>
            <a:normAutofit/>
          </a:bodyPr>
          <a:lstStyle/>
          <a:p>
            <a:r>
              <a:rPr lang="en-US" sz="2400" dirty="0" err="1"/>
              <a:t>Hypersonics</a:t>
            </a:r>
            <a:r>
              <a:rPr lang="en-US" sz="2400" dirty="0"/>
              <a:t> Working </a:t>
            </a:r>
            <a:r>
              <a:rPr lang="en-US" sz="2400" dirty="0" smtClean="0"/>
              <a:t>Group:  report from 1</a:t>
            </a:r>
            <a:r>
              <a:rPr lang="en-US" sz="2400" baseline="30000" dirty="0" smtClean="0"/>
              <a:t>st</a:t>
            </a:r>
            <a:r>
              <a:rPr lang="en-US" sz="2400" dirty="0" smtClean="0"/>
              <a:t> </a:t>
            </a:r>
            <a:r>
              <a:rPr lang="en-US" sz="2400" dirty="0" err="1" smtClean="0"/>
              <a:t>telecon</a:t>
            </a:r>
            <a:endParaRPr lang="en-US" sz="2400" dirty="0"/>
          </a:p>
          <a:p>
            <a:r>
              <a:rPr lang="en-US" sz="2400" dirty="0" smtClean="0"/>
              <a:t>Large </a:t>
            </a:r>
            <a:r>
              <a:rPr lang="en-US" sz="2400" dirty="0"/>
              <a:t>Deformation Working </a:t>
            </a:r>
            <a:r>
              <a:rPr lang="en-US" sz="2400" dirty="0" smtClean="0"/>
              <a:t>Group:  report from 1</a:t>
            </a:r>
            <a:r>
              <a:rPr lang="en-US" sz="2400" baseline="30000" dirty="0" smtClean="0"/>
              <a:t>st</a:t>
            </a:r>
            <a:r>
              <a:rPr lang="en-US" sz="2400" dirty="0" smtClean="0"/>
              <a:t> </a:t>
            </a:r>
            <a:r>
              <a:rPr lang="en-US" sz="2400" dirty="0" err="1" smtClean="0"/>
              <a:t>telecon</a:t>
            </a:r>
            <a:endParaRPr lang="en-US" sz="2400" dirty="0" smtClean="0"/>
          </a:p>
          <a:p>
            <a:r>
              <a:rPr lang="en-US" sz="2400" dirty="0" smtClean="0"/>
              <a:t>High angle of attack Working Group meeting:  Oct 17, 2019, 11 am.</a:t>
            </a:r>
          </a:p>
          <a:p>
            <a:r>
              <a:rPr lang="en-US" sz="2400" dirty="0" smtClean="0"/>
              <a:t>Inquiry made to AIAA-Applied Aero TC regarding possibility of discussion sessions at 2020 SciTech (Jan) and Aviation (June) conferences.  Surveying working group members </a:t>
            </a:r>
            <a:r>
              <a:rPr lang="en-US" sz="2400" dirty="0" err="1" smtClean="0"/>
              <a:t>wrt</a:t>
            </a:r>
            <a:r>
              <a:rPr lang="en-US" sz="2400" dirty="0" smtClean="0"/>
              <a:t> day and time.</a:t>
            </a:r>
          </a:p>
          <a:p>
            <a:r>
              <a:rPr lang="en-US" sz="2400" dirty="0" smtClean="0"/>
              <a:t>High Fidelity CFD workshop discussion planned for next </a:t>
            </a:r>
            <a:r>
              <a:rPr lang="en-US" sz="2400" dirty="0" err="1" smtClean="0"/>
              <a:t>telecon</a:t>
            </a:r>
            <a:endParaRPr lang="en-US" sz="2400" dirty="0" smtClean="0"/>
          </a:p>
          <a:p>
            <a:r>
              <a:rPr lang="en-US" sz="2400" dirty="0" smtClean="0"/>
              <a:t>Next </a:t>
            </a:r>
            <a:r>
              <a:rPr lang="en-US" sz="2400" dirty="0" err="1" smtClean="0"/>
              <a:t>telecon</a:t>
            </a:r>
            <a:r>
              <a:rPr lang="en-US" sz="2400" dirty="0" smtClean="0"/>
              <a:t> Nov 7</a:t>
            </a:r>
          </a:p>
        </p:txBody>
      </p:sp>
    </p:spTree>
    <p:extLst>
      <p:ext uri="{BB962C8B-B14F-4D97-AF65-F5344CB8AC3E}">
        <p14:creationId xmlns:p14="http://schemas.microsoft.com/office/powerpoint/2010/main" val="3874185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141" y="76315"/>
            <a:ext cx="10515600" cy="1325563"/>
          </a:xfrm>
        </p:spPr>
        <p:txBody>
          <a:bodyPr/>
          <a:lstStyle/>
          <a:p>
            <a:r>
              <a:rPr lang="en-US" dirty="0" err="1" smtClean="0"/>
              <a:t>Hypersonics</a:t>
            </a:r>
            <a:r>
              <a:rPr lang="en-US" dirty="0" smtClean="0"/>
              <a:t> FSI Working Group</a:t>
            </a:r>
            <a:endParaRPr lang="en-US" dirty="0"/>
          </a:p>
        </p:txBody>
      </p:sp>
      <p:sp>
        <p:nvSpPr>
          <p:cNvPr id="3" name="Content Placeholder 2"/>
          <p:cNvSpPr>
            <a:spLocks noGrp="1"/>
          </p:cNvSpPr>
          <p:nvPr>
            <p:ph idx="1"/>
          </p:nvPr>
        </p:nvSpPr>
        <p:spPr>
          <a:xfrm>
            <a:off x="648630" y="1401878"/>
            <a:ext cx="10515600" cy="4351338"/>
          </a:xfrm>
        </p:spPr>
        <p:txBody>
          <a:bodyPr>
            <a:noAutofit/>
          </a:bodyPr>
          <a:lstStyle/>
          <a:p>
            <a:r>
              <a:rPr lang="en-US" sz="1400" dirty="0" err="1" smtClean="0"/>
              <a:t>Telecon</a:t>
            </a:r>
            <a:r>
              <a:rPr lang="en-US" sz="1400" dirty="0" smtClean="0"/>
              <a:t> held on 10/04/2019. </a:t>
            </a:r>
          </a:p>
          <a:p>
            <a:r>
              <a:rPr lang="en-US" sz="1400" u="sng" dirty="0"/>
              <a:t>Attendees</a:t>
            </a:r>
            <a:endParaRPr lang="en-US" sz="1400" dirty="0"/>
          </a:p>
          <a:p>
            <a:pPr lvl="1"/>
            <a:r>
              <a:rPr lang="en-US" sz="1200" dirty="0"/>
              <a:t>Duke University: Prof. Earl Dowell, Kai Bastos, Kevin McHugh</a:t>
            </a:r>
          </a:p>
          <a:p>
            <a:pPr lvl="1"/>
            <a:r>
              <a:rPr lang="en-US" sz="1200" dirty="0"/>
              <a:t>USAFA: Adam Jirasek</a:t>
            </a:r>
          </a:p>
          <a:p>
            <a:pPr lvl="1"/>
            <a:r>
              <a:rPr lang="en-US" sz="1200" dirty="0"/>
              <a:t>ATA Engineering: Eric </a:t>
            </a:r>
            <a:r>
              <a:rPr lang="en-US" sz="1200" dirty="0" smtClean="0"/>
              <a:t>Blades</a:t>
            </a:r>
          </a:p>
          <a:p>
            <a:r>
              <a:rPr lang="en-US" sz="1400" dirty="0"/>
              <a:t>I</a:t>
            </a:r>
            <a:r>
              <a:rPr lang="en-US" sz="1400" dirty="0" smtClean="0"/>
              <a:t>dentified classes </a:t>
            </a:r>
            <a:r>
              <a:rPr lang="en-US" sz="1400" dirty="0"/>
              <a:t>of </a:t>
            </a:r>
            <a:r>
              <a:rPr lang="en-US" sz="1400" dirty="0" smtClean="0"/>
              <a:t>problems</a:t>
            </a:r>
          </a:p>
          <a:p>
            <a:r>
              <a:rPr lang="en-US" sz="1400" dirty="0" smtClean="0"/>
              <a:t>Discussed experiments and reference data sets</a:t>
            </a:r>
          </a:p>
          <a:p>
            <a:r>
              <a:rPr lang="en-US" sz="1400" dirty="0" smtClean="0"/>
              <a:t>Discussed goals of workshop</a:t>
            </a:r>
            <a:endParaRPr lang="en-US" sz="1400" dirty="0"/>
          </a:p>
          <a:p>
            <a:endParaRPr lang="en-US" sz="1400" dirty="0"/>
          </a:p>
          <a:p>
            <a:endParaRPr lang="en-US" sz="1400" dirty="0"/>
          </a:p>
        </p:txBody>
      </p:sp>
    </p:spTree>
    <p:extLst>
      <p:ext uri="{BB962C8B-B14F-4D97-AF65-F5344CB8AC3E}">
        <p14:creationId xmlns:p14="http://schemas.microsoft.com/office/powerpoint/2010/main" val="3684503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0" y="1478142"/>
            <a:ext cx="6700018" cy="5040000"/>
          </a:xfrm>
          <a:prstGeom prst="rect">
            <a:avLst/>
          </a:prstGeom>
        </p:spPr>
      </p:pic>
      <p:sp>
        <p:nvSpPr>
          <p:cNvPr id="2" name="Title 1"/>
          <p:cNvSpPr>
            <a:spLocks noGrp="1"/>
          </p:cNvSpPr>
          <p:nvPr>
            <p:ph type="title"/>
          </p:nvPr>
        </p:nvSpPr>
        <p:spPr/>
        <p:txBody>
          <a:bodyPr anchor="t">
            <a:normAutofit/>
          </a:bodyPr>
          <a:lstStyle/>
          <a:p>
            <a:r>
              <a:rPr lang="en-US" dirty="0">
                <a:solidFill>
                  <a:srgbClr val="FF0000"/>
                </a:solidFill>
              </a:rPr>
              <a:t>Large Deflection </a:t>
            </a:r>
            <a:r>
              <a:rPr lang="en-US" dirty="0" smtClean="0">
                <a:solidFill>
                  <a:srgbClr val="FF0000"/>
                </a:solidFill>
              </a:rPr>
              <a:t>Working Group</a:t>
            </a:r>
            <a:endParaRPr lang="en-US" dirty="0">
              <a:solidFill>
                <a:srgbClr val="FF0000"/>
              </a:solidFill>
            </a:endParaRPr>
          </a:p>
        </p:txBody>
      </p:sp>
      <p:sp>
        <p:nvSpPr>
          <p:cNvPr id="3" name="Subtitle 2"/>
          <p:cNvSpPr>
            <a:spLocks noGrp="1"/>
          </p:cNvSpPr>
          <p:nvPr>
            <p:ph idx="1"/>
          </p:nvPr>
        </p:nvSpPr>
        <p:spPr>
          <a:xfrm>
            <a:off x="385527" y="1164722"/>
            <a:ext cx="5191408" cy="4351338"/>
          </a:xfrm>
        </p:spPr>
        <p:txBody>
          <a:bodyPr>
            <a:normAutofit fontScale="92500" lnSpcReduction="10000"/>
          </a:bodyPr>
          <a:lstStyle/>
          <a:p>
            <a:endParaRPr lang="en-US" sz="1800" dirty="0" smtClean="0"/>
          </a:p>
          <a:p>
            <a:r>
              <a:rPr lang="en-US" sz="1800" dirty="0" smtClean="0"/>
              <a:t>The 1</a:t>
            </a:r>
            <a:r>
              <a:rPr lang="en-US" sz="1800" baseline="30000" dirty="0" smtClean="0"/>
              <a:t>st</a:t>
            </a:r>
            <a:r>
              <a:rPr lang="en-US" sz="1800" dirty="0" smtClean="0"/>
              <a:t> </a:t>
            </a:r>
            <a:r>
              <a:rPr lang="en-US" sz="1800" dirty="0" err="1" smtClean="0"/>
              <a:t>telecon</a:t>
            </a:r>
            <a:r>
              <a:rPr lang="en-US" sz="1800" dirty="0" smtClean="0"/>
              <a:t> was held Sept 25, 2019</a:t>
            </a:r>
          </a:p>
          <a:p>
            <a:r>
              <a:rPr lang="en-US" sz="1800" dirty="0" smtClean="0"/>
              <a:t>17 member group</a:t>
            </a:r>
          </a:p>
          <a:p>
            <a:pPr marL="342900" indent="-342900" algn="l">
              <a:buFont typeface="Arial" panose="020B0604020202020204" pitchFamily="34" charset="0"/>
              <a:buChar char="•"/>
            </a:pPr>
            <a:r>
              <a:rPr lang="en-US" sz="1800" dirty="0"/>
              <a:t>This group will primarily focus on nonlinear aeroelasticity regarding large (nonlinear) structural deflections and their impact on the system</a:t>
            </a:r>
          </a:p>
          <a:p>
            <a:pPr marL="285750" indent="-285750" algn="l">
              <a:buFont typeface="Arial" panose="020B0604020202020204" pitchFamily="34" charset="0"/>
              <a:buChar char="•"/>
            </a:pPr>
            <a:r>
              <a:rPr lang="en-US" sz="1800" dirty="0" smtClean="0"/>
              <a:t>Motivations</a:t>
            </a:r>
            <a:r>
              <a:rPr lang="en-US" sz="1800" dirty="0"/>
              <a:t>, topics, ideas, etc. were discussed and some test cases were presented</a:t>
            </a:r>
          </a:p>
          <a:p>
            <a:pPr marL="285750" indent="-285750" algn="l">
              <a:buFont typeface="Arial" panose="020B0604020202020204" pitchFamily="34" charset="0"/>
              <a:buChar char="•"/>
            </a:pPr>
            <a:r>
              <a:rPr lang="en-US" sz="1800" dirty="0"/>
              <a:t>The test cases from Duke University and </a:t>
            </a:r>
            <a:r>
              <a:rPr lang="en-US" sz="1800" dirty="0" err="1"/>
              <a:t>Technion</a:t>
            </a:r>
            <a:r>
              <a:rPr lang="en-US" sz="1800" dirty="0"/>
              <a:t> gained the most </a:t>
            </a:r>
            <a:r>
              <a:rPr lang="en-US" sz="1800" dirty="0" smtClean="0"/>
              <a:t>interest</a:t>
            </a:r>
          </a:p>
          <a:p>
            <a:pPr defTabSz="196596">
              <a:spcBef>
                <a:spcPts val="600"/>
              </a:spcBef>
              <a:defRPr sz="1376"/>
            </a:pPr>
            <a:r>
              <a:rPr lang="en-US" sz="1800" dirty="0" smtClean="0">
                <a:solidFill>
                  <a:prstClr val="black"/>
                </a:solidFill>
              </a:rPr>
              <a:t>Participants agreed </a:t>
            </a:r>
            <a:r>
              <a:rPr lang="en-US" sz="1800" dirty="0">
                <a:solidFill>
                  <a:prstClr val="black"/>
                </a:solidFill>
              </a:rPr>
              <a:t>to contribute to the </a:t>
            </a:r>
            <a:r>
              <a:rPr lang="en-US" sz="1800" i="1" dirty="0" err="1">
                <a:solidFill>
                  <a:prstClr val="black"/>
                </a:solidFill>
              </a:rPr>
              <a:t>Technion</a:t>
            </a:r>
            <a:r>
              <a:rPr lang="en-US" sz="1800" i="1" dirty="0">
                <a:solidFill>
                  <a:prstClr val="black"/>
                </a:solidFill>
              </a:rPr>
              <a:t> Benchmark Wing</a:t>
            </a:r>
            <a:r>
              <a:rPr lang="en-US" sz="1800" dirty="0">
                <a:solidFill>
                  <a:prstClr val="black"/>
                </a:solidFill>
              </a:rPr>
              <a:t> and the </a:t>
            </a:r>
            <a:r>
              <a:rPr lang="en-US" sz="1800" dirty="0" err="1">
                <a:solidFill>
                  <a:prstClr val="black"/>
                </a:solidFill>
              </a:rPr>
              <a:t>UoB</a:t>
            </a:r>
            <a:r>
              <a:rPr lang="en-US" sz="1800" dirty="0">
                <a:solidFill>
                  <a:prstClr val="black"/>
                </a:solidFill>
              </a:rPr>
              <a:t> </a:t>
            </a:r>
            <a:r>
              <a:rPr lang="en-US" sz="1800" i="1" dirty="0">
                <a:solidFill>
                  <a:prstClr val="black"/>
                </a:solidFill>
              </a:rPr>
              <a:t>AWI-HARW</a:t>
            </a:r>
          </a:p>
          <a:p>
            <a:pPr defTabSz="196596">
              <a:spcBef>
                <a:spcPts val="300"/>
              </a:spcBef>
              <a:defRPr sz="1376"/>
            </a:pPr>
            <a:r>
              <a:rPr lang="en-US" sz="1800" dirty="0">
                <a:solidFill>
                  <a:prstClr val="black"/>
                </a:solidFill>
              </a:rPr>
              <a:t>DLR and TU Delft offered to support collaborative experiments of the </a:t>
            </a:r>
            <a:r>
              <a:rPr lang="en-US" sz="1800" dirty="0" err="1">
                <a:solidFill>
                  <a:prstClr val="black"/>
                </a:solidFill>
              </a:rPr>
              <a:t>Technion</a:t>
            </a:r>
            <a:r>
              <a:rPr lang="en-US" sz="1800" dirty="0">
                <a:solidFill>
                  <a:prstClr val="black"/>
                </a:solidFill>
              </a:rPr>
              <a:t> Wing by testing this model in their wind tunnel (TU Delft would also do a GVT)</a:t>
            </a:r>
          </a:p>
          <a:p>
            <a:pPr marL="285750"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4120567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Angle of Attack Working Group Report</a:t>
            </a:r>
            <a:endParaRPr lang="en-US" dirty="0"/>
          </a:p>
        </p:txBody>
      </p:sp>
      <p:sp>
        <p:nvSpPr>
          <p:cNvPr id="3" name="Content Placeholder 2"/>
          <p:cNvSpPr>
            <a:spLocks noGrp="1"/>
          </p:cNvSpPr>
          <p:nvPr>
            <p:ph idx="1"/>
          </p:nvPr>
        </p:nvSpPr>
        <p:spPr>
          <a:xfrm>
            <a:off x="557543" y="1690688"/>
            <a:ext cx="10515600" cy="4351338"/>
          </a:xfrm>
        </p:spPr>
        <p:txBody>
          <a:bodyPr>
            <a:normAutofit/>
          </a:bodyPr>
          <a:lstStyle/>
          <a:p>
            <a:r>
              <a:rPr lang="en-US" sz="2400" dirty="0" err="1" smtClean="0"/>
              <a:t>Telecons</a:t>
            </a:r>
            <a:r>
              <a:rPr lang="en-US" sz="2400" dirty="0" smtClean="0"/>
              <a:t> held Oct 17 and 31</a:t>
            </a:r>
          </a:p>
          <a:p>
            <a:r>
              <a:rPr lang="en-US" sz="2400" dirty="0" smtClean="0"/>
              <a:t>Members asked to bring test cases forward</a:t>
            </a:r>
          </a:p>
          <a:p>
            <a:r>
              <a:rPr lang="en-US" sz="2400" dirty="0" smtClean="0"/>
              <a:t>Definition of High Angle of Attack:  Most agreed that we are using the phrase synonymously as “separated flow”</a:t>
            </a:r>
          </a:p>
          <a:p>
            <a:r>
              <a:rPr lang="en-US" sz="2400" dirty="0" smtClean="0"/>
              <a:t>Most agreed that transonic region is the primary region of interest</a:t>
            </a:r>
          </a:p>
          <a:p>
            <a:r>
              <a:rPr lang="en-US" sz="2400" dirty="0" smtClean="0"/>
              <a:t>NASA Benchmark Models cases presented.  Slides are being posted to website at </a:t>
            </a:r>
            <a:r>
              <a:rPr lang="en-US" sz="2400" dirty="0">
                <a:hlinkClick r:id="rId2"/>
              </a:rPr>
              <a:t>https://</a:t>
            </a:r>
            <a:r>
              <a:rPr lang="en-US" sz="2400" dirty="0" smtClean="0">
                <a:hlinkClick r:id="rId2"/>
              </a:rPr>
              <a:t>nescacademy.nasa.gov/workshops/AePW3/public/wg/highangle</a:t>
            </a:r>
            <a:endParaRPr lang="en-US" sz="2400" dirty="0" smtClean="0"/>
          </a:p>
          <a:p>
            <a:r>
              <a:rPr lang="en-US" sz="2400" dirty="0" smtClean="0"/>
              <a:t>Next </a:t>
            </a:r>
            <a:r>
              <a:rPr lang="en-US" sz="2400" dirty="0" err="1" smtClean="0"/>
              <a:t>telecon</a:t>
            </a:r>
            <a:r>
              <a:rPr lang="en-US" sz="2400" dirty="0" smtClean="0"/>
              <a:t>:  Thursday Nov 14, 11 am.</a:t>
            </a:r>
            <a:endParaRPr lang="en-US" sz="2400" dirty="0"/>
          </a:p>
        </p:txBody>
      </p:sp>
    </p:spTree>
    <p:extLst>
      <p:ext uri="{BB962C8B-B14F-4D97-AF65-F5344CB8AC3E}">
        <p14:creationId xmlns:p14="http://schemas.microsoft.com/office/powerpoint/2010/main" val="3099254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Deformation Working Group</a:t>
            </a:r>
            <a:endParaRPr lang="en-US" dirty="0"/>
          </a:p>
        </p:txBody>
      </p:sp>
      <p:sp>
        <p:nvSpPr>
          <p:cNvPr id="3" name="Content Placeholder 2"/>
          <p:cNvSpPr>
            <a:spLocks noGrp="1"/>
          </p:cNvSpPr>
          <p:nvPr>
            <p:ph idx="1"/>
          </p:nvPr>
        </p:nvSpPr>
        <p:spPr/>
        <p:txBody>
          <a:bodyPr>
            <a:normAutofit lnSpcReduction="10000"/>
          </a:bodyPr>
          <a:lstStyle/>
          <a:p>
            <a:pPr fontAlgn="base"/>
            <a:r>
              <a:rPr lang="en-US" dirty="0" smtClean="0"/>
              <a:t>From Daniella </a:t>
            </a:r>
            <a:r>
              <a:rPr lang="en-US" dirty="0" err="1" smtClean="0"/>
              <a:t>Raveh</a:t>
            </a:r>
            <a:r>
              <a:rPr lang="en-US" dirty="0" smtClean="0"/>
              <a:t> (email 11/7/2019)</a:t>
            </a:r>
          </a:p>
          <a:p>
            <a:pPr fontAlgn="base"/>
            <a:r>
              <a:rPr lang="en-US" dirty="0" smtClean="0"/>
              <a:t>Yesterday </a:t>
            </a:r>
            <a:r>
              <a:rPr lang="en-US" dirty="0"/>
              <a:t>we assembled the wing and performed GVT and a static loading test (without the polyester wrap and instrumentation). We’ve loaded it to the max wing root moment it will encounter in the WT test, just to make sure it doesn't break it in the tunnel (although the deflections in the WT will be much smaller, with the distributed load). Wing tip deflection in the picture is about 70% of the span. When the load was taken off the wing returned to the </a:t>
            </a:r>
            <a:r>
              <a:rPr lang="en-US" dirty="0" err="1"/>
              <a:t>undeformed</a:t>
            </a:r>
            <a:r>
              <a:rPr lang="en-US" dirty="0"/>
              <a:t> shape. </a:t>
            </a:r>
          </a:p>
          <a:p>
            <a:pPr marL="0" indent="0" fontAlgn="base">
              <a:buNone/>
            </a:pPr>
            <a:endParaRPr lang="en-US" dirty="0"/>
          </a:p>
          <a:p>
            <a:pPr fontAlgn="base"/>
            <a:r>
              <a:rPr lang="en-US" dirty="0"/>
              <a:t>We are working on summarizing all the analyses and test data in a document to share with you all. </a:t>
            </a:r>
          </a:p>
          <a:p>
            <a:endParaRPr lang="en-US" dirty="0"/>
          </a:p>
        </p:txBody>
      </p:sp>
    </p:spTree>
    <p:extLst>
      <p:ext uri="{BB962C8B-B14F-4D97-AF65-F5344CB8AC3E}">
        <p14:creationId xmlns:p14="http://schemas.microsoft.com/office/powerpoint/2010/main" val="3146138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1099" y="2666303"/>
            <a:ext cx="4352925" cy="3264693"/>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55637" y="2666304"/>
            <a:ext cx="4352925" cy="326469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517924" y="2666302"/>
            <a:ext cx="4352926" cy="3264695"/>
          </a:xfrm>
          <a:prstGeom prst="rect">
            <a:avLst/>
          </a:prstGeom>
        </p:spPr>
      </p:pic>
    </p:spTree>
    <p:extLst>
      <p:ext uri="{BB962C8B-B14F-4D97-AF65-F5344CB8AC3E}">
        <p14:creationId xmlns:p14="http://schemas.microsoft.com/office/powerpoint/2010/main" val="187136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56603"/>
            <a:ext cx="9637336" cy="2387600"/>
          </a:xfrm>
        </p:spPr>
        <p:txBody>
          <a:bodyPr>
            <a:normAutofit fontScale="90000"/>
          </a:bodyPr>
          <a:lstStyle/>
          <a:p>
            <a:r>
              <a:rPr lang="en-US" dirty="0" smtClean="0"/>
              <a:t>Moving Forward with the </a:t>
            </a:r>
            <a:r>
              <a:rPr lang="en-US" dirty="0" err="1" smtClean="0"/>
              <a:t>Aeroelastic</a:t>
            </a:r>
            <a:r>
              <a:rPr lang="en-US" dirty="0" smtClean="0"/>
              <a:t> Prediction Workshop 3</a:t>
            </a:r>
            <a:endParaRPr lang="en-US" dirty="0"/>
          </a:p>
        </p:txBody>
      </p:sp>
      <p:sp>
        <p:nvSpPr>
          <p:cNvPr id="3" name="Subtitle 2"/>
          <p:cNvSpPr>
            <a:spLocks noGrp="1"/>
          </p:cNvSpPr>
          <p:nvPr>
            <p:ph type="subTitle" idx="1"/>
          </p:nvPr>
        </p:nvSpPr>
        <p:spPr>
          <a:xfrm>
            <a:off x="1524000" y="4150678"/>
            <a:ext cx="9144000" cy="1655762"/>
          </a:xfrm>
        </p:spPr>
        <p:txBody>
          <a:bodyPr/>
          <a:lstStyle/>
          <a:p>
            <a:r>
              <a:rPr lang="en-US" dirty="0" err="1" smtClean="0"/>
              <a:t>Telecon</a:t>
            </a:r>
            <a:r>
              <a:rPr lang="en-US" dirty="0" smtClean="0"/>
              <a:t> Notes</a:t>
            </a:r>
          </a:p>
          <a:p>
            <a:endParaRPr lang="en-US" dirty="0" smtClean="0"/>
          </a:p>
          <a:p>
            <a:r>
              <a:rPr lang="en-US" dirty="0" smtClean="0"/>
              <a:t>Sept 9, 2019</a:t>
            </a:r>
            <a:endParaRPr lang="en-US" dirty="0"/>
          </a:p>
        </p:txBody>
      </p:sp>
    </p:spTree>
    <p:extLst>
      <p:ext uri="{BB962C8B-B14F-4D97-AF65-F5344CB8AC3E}">
        <p14:creationId xmlns:p14="http://schemas.microsoft.com/office/powerpoint/2010/main" val="4165045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30599</TotalTime>
  <Words>1251</Words>
  <Application>Microsoft Office PowerPoint</Application>
  <PresentationFormat>Widescreen</PresentationFormat>
  <Paragraphs>103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AePW-3 Telecon </vt:lpstr>
      <vt:lpstr>Agenda:  Nov 7, 2019</vt:lpstr>
      <vt:lpstr>Notes from October telecon</vt:lpstr>
      <vt:lpstr>Hypersonics FSI Working Group</vt:lpstr>
      <vt:lpstr>Large Deflection Working Group</vt:lpstr>
      <vt:lpstr>High Angle of Attack Working Group Report</vt:lpstr>
      <vt:lpstr>High Deformation Working Group</vt:lpstr>
      <vt:lpstr>PowerPoint Presentation</vt:lpstr>
      <vt:lpstr>Moving Forward with the Aeroelastic Prediction Workshop 3</vt:lpstr>
      <vt:lpstr>Notes from Sept 12 2019 Telecon  (Page 1/3)</vt:lpstr>
      <vt:lpstr>Notes from Sept 12, 2019,  (page 2/3)</vt:lpstr>
      <vt:lpstr>Notes from Sept 12, 2019 Telecon (Page 3/3)</vt:lpstr>
      <vt:lpstr>Survey progress &amp; path forward</vt:lpstr>
      <vt:lpstr>Website progress</vt:lpstr>
      <vt:lpstr>Collaboration format</vt:lpstr>
      <vt:lpstr>Objectives of the Aeroelastic Prediction Workshop</vt:lpstr>
      <vt:lpstr>Survey of unsteady aerodynamic experimental data sets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Aeroelastic Prediction Workshop 3 IFASD 2019 Discussion Group</dc:title>
  <dc:creator>Heeg, Jennifer (LARC-D308)</dc:creator>
  <cp:lastModifiedBy>Heeg, Jennifer (LARC-D308)</cp:lastModifiedBy>
  <cp:revision>81</cp:revision>
  <dcterms:created xsi:type="dcterms:W3CDTF">2019-05-30T11:16:20Z</dcterms:created>
  <dcterms:modified xsi:type="dcterms:W3CDTF">2019-11-07T16:38:35Z</dcterms:modified>
</cp:coreProperties>
</file>